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1" r:id="rId4"/>
  </p:sldMasterIdLst>
  <p:notesMasterIdLst>
    <p:notesMasterId r:id="rId18"/>
  </p:notesMasterIdLst>
  <p:handoutMasterIdLst>
    <p:handoutMasterId r:id="rId19"/>
  </p:handoutMasterIdLst>
  <p:sldIdLst>
    <p:sldId id="279" r:id="rId5"/>
    <p:sldId id="271" r:id="rId6"/>
    <p:sldId id="276" r:id="rId7"/>
    <p:sldId id="272" r:id="rId8"/>
    <p:sldId id="280" r:id="rId9"/>
    <p:sldId id="282" r:id="rId10"/>
    <p:sldId id="285" r:id="rId11"/>
    <p:sldId id="273" r:id="rId12"/>
    <p:sldId id="283" r:id="rId13"/>
    <p:sldId id="284" r:id="rId14"/>
    <p:sldId id="288" r:id="rId15"/>
    <p:sldId id="286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>
        <p:scale>
          <a:sx n="100" d="100"/>
          <a:sy n="100" d="100"/>
        </p:scale>
        <p:origin x="990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4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6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4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6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15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6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6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1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1125" y="3926048"/>
            <a:ext cx="5860736" cy="1926532"/>
          </a:xfrm>
        </p:spPr>
        <p:txBody>
          <a:bodyPr>
            <a:normAutofit/>
          </a:bodyPr>
          <a:lstStyle/>
          <a:p>
            <a:r>
              <a:rPr lang="en-US" dirty="0"/>
              <a:t>DNET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1125" y="2931952"/>
            <a:ext cx="10249949" cy="1043297"/>
          </a:xfrm>
        </p:spPr>
        <p:txBody>
          <a:bodyPr>
            <a:normAutofit fontScale="92500" lnSpcReduction="10000"/>
          </a:bodyPr>
          <a:lstStyle/>
          <a:p>
            <a:r>
              <a:rPr lang="ru-RU" sz="2800" dirty="0"/>
              <a:t>Разработка модульной платформы для распределенных приложений с интеллектуальным распределением нагрузки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DF4BE-345D-4325-B358-676BE7900A03}"/>
              </a:ext>
            </a:extLst>
          </p:cNvPr>
          <p:cNvSpPr txBox="1"/>
          <p:nvPr/>
        </p:nvSpPr>
        <p:spPr>
          <a:xfrm>
            <a:off x="6811861" y="4173732"/>
            <a:ext cx="321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Выполнил: Хайрутдинов Т.М.</a:t>
            </a:r>
          </a:p>
          <a:p>
            <a:r>
              <a:rPr lang="ru-RU" dirty="0"/>
              <a:t>Группа: 09-531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B331B-23C0-45C0-8CEF-384EEDE308C8}"/>
              </a:ext>
            </a:extLst>
          </p:cNvPr>
          <p:cNvSpPr txBox="1"/>
          <p:nvPr/>
        </p:nvSpPr>
        <p:spPr>
          <a:xfrm>
            <a:off x="6811861" y="5018546"/>
            <a:ext cx="5187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Научный руководитель: Андрианова А.А.</a:t>
            </a:r>
          </a:p>
          <a:p>
            <a:r>
              <a:rPr lang="ru-RU" dirty="0"/>
              <a:t>Должность: Канд. физ.-мат. наук, доцент КСАИТ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6180-0E9F-4F43-A8F2-A6EAFE2F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3523"/>
            <a:ext cx="9601200" cy="550877"/>
          </a:xfrm>
        </p:spPr>
        <p:txBody>
          <a:bodyPr/>
          <a:lstStyle/>
          <a:p>
            <a:pPr algn="ctr"/>
            <a:r>
              <a:rPr lang="ru-RU" dirty="0"/>
              <a:t>Демонстрация работы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E741A-6E5E-4F94-9169-FCC7A00F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061774"/>
            <a:ext cx="10896600" cy="497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33CD-919C-48E1-872F-43560031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483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Демонстрация работы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EDF7F-EE3D-426E-8CCF-A77ED9EE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6" y="961574"/>
            <a:ext cx="10309927" cy="50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F059-10FE-4BA6-A14C-9549A575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116" y="563460"/>
            <a:ext cx="3301767" cy="701879"/>
          </a:xfrm>
        </p:spPr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639DE-894E-45A7-80D7-C383FD90B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26" y="1610686"/>
            <a:ext cx="6909033" cy="411480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Все поставленные задачи – успешно выполнены: </a:t>
            </a:r>
          </a:p>
          <a:p>
            <a:pPr lvl="1"/>
            <a:r>
              <a:rPr lang="ru-RU" dirty="0"/>
              <a:t>Разработана архитектура платформы.</a:t>
            </a:r>
          </a:p>
          <a:p>
            <a:pPr lvl="1"/>
            <a:r>
              <a:rPr lang="ru-RU" dirty="0"/>
              <a:t>Разработан сервис распределения нагрузки.</a:t>
            </a:r>
          </a:p>
          <a:p>
            <a:pPr lvl="1"/>
            <a:r>
              <a:rPr lang="ru-RU" dirty="0"/>
              <a:t>Разработан интеллектуальный помощник.</a:t>
            </a:r>
            <a:endParaRPr lang="en-US" dirty="0"/>
          </a:p>
          <a:p>
            <a:pPr lvl="1"/>
            <a:r>
              <a:rPr lang="ru-RU" dirty="0"/>
              <a:t>Разработана унифицированная библиотека с набором базовой функциональности.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Разработанная платформа – жизнеспособное программное обеспечение.</a:t>
            </a:r>
            <a:endParaRPr lang="en-US" dirty="0"/>
          </a:p>
          <a:p>
            <a:pPr marL="45720" indent="0">
              <a:buNone/>
            </a:pPr>
            <a:r>
              <a:rPr lang="ru-RU" dirty="0"/>
              <a:t>Особенности платформы: </a:t>
            </a:r>
          </a:p>
          <a:p>
            <a:r>
              <a:rPr lang="ru-RU" dirty="0"/>
              <a:t>Экосистема.</a:t>
            </a:r>
          </a:p>
          <a:p>
            <a:r>
              <a:rPr lang="ru-RU" dirty="0"/>
              <a:t>Запуск нескольких систем параллельно друг другу.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9CD51-094D-498C-AA0C-1342CE25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83" y="1543574"/>
            <a:ext cx="3997354" cy="3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CB1D-52B9-492F-9EA5-253708D4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0D4A5B-C279-4A46-8CFD-CBB2AAC8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85" y="-732"/>
            <a:ext cx="2181472" cy="19462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EDA196-61A7-407B-9EDD-E5CE36339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426" y="94374"/>
            <a:ext cx="1855722" cy="14072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D5102C-C217-477F-B5EF-5EF6776A6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" y="3429000"/>
            <a:ext cx="3314700" cy="33147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6A73894-AA10-4888-931E-01FD82CF9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2403" y="3322676"/>
            <a:ext cx="7330642" cy="34578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2FFD2A-FB21-4083-AE5A-911BC0FA5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03" y="333538"/>
            <a:ext cx="2078615" cy="20786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1D28AF-133A-469D-BB48-07764EEB4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8136" y="2003287"/>
            <a:ext cx="1474265" cy="14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94D3-9BF3-40A6-B7BE-8DFFFF75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048" y="637563"/>
            <a:ext cx="9267903" cy="612397"/>
          </a:xfrm>
        </p:spPr>
        <p:txBody>
          <a:bodyPr/>
          <a:lstStyle/>
          <a:p>
            <a:pPr algn="ctr"/>
            <a:r>
              <a:rPr lang="ru-RU" dirty="0">
                <a:effectLst/>
              </a:rPr>
              <a:t>Цель и Задачи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A3E3A-A5F5-4496-AD64-CECD8B3E0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572" y="1686187"/>
            <a:ext cx="9601789" cy="43877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Цель - разработать модульную платформу, для распределенных приложений с интеллектуальным распределением нагрузки</a:t>
            </a:r>
          </a:p>
          <a:p>
            <a:pPr marL="0" indent="0" algn="ctr">
              <a:buNone/>
            </a:pPr>
            <a:r>
              <a:rPr lang="ru-RU" dirty="0"/>
              <a:t>Задачи: </a:t>
            </a:r>
          </a:p>
          <a:p>
            <a:r>
              <a:rPr lang="ru-RU" dirty="0"/>
              <a:t>Разработка архитектуры платформы.</a:t>
            </a:r>
          </a:p>
          <a:p>
            <a:r>
              <a:rPr lang="ru-RU" dirty="0"/>
              <a:t>Программная реализация компонентов: </a:t>
            </a:r>
          </a:p>
          <a:p>
            <a:pPr lvl="1"/>
            <a:r>
              <a:rPr lang="ru-RU" dirty="0"/>
              <a:t>Распределение нагрузки.</a:t>
            </a:r>
          </a:p>
          <a:p>
            <a:pPr lvl="1"/>
            <a:r>
              <a:rPr lang="ru-RU" dirty="0"/>
              <a:t>Интеллектуальный помощник.</a:t>
            </a:r>
            <a:endParaRPr lang="en-US" dirty="0"/>
          </a:p>
          <a:p>
            <a:pPr lvl="1"/>
            <a:r>
              <a:rPr lang="ru-RU" dirty="0"/>
              <a:t>Библиотека с набором базовой функциональности.</a:t>
            </a:r>
            <a:r>
              <a:rPr lang="en-US" dirty="0"/>
              <a:t> 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0429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69EE-7475-4991-B1D5-CB7160FC2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платформы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28DE0-683B-4901-9C00-947489D6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626369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Архитектура – комбинация сервис ориентированного и микро-сервисного подхода с доработками.</a:t>
            </a:r>
          </a:p>
          <a:p>
            <a:pPr marL="0" indent="0">
              <a:buNone/>
            </a:pPr>
            <a:r>
              <a:rPr lang="en-US" dirty="0"/>
              <a:t>Hub – </a:t>
            </a:r>
            <a:r>
              <a:rPr lang="ru-RU" dirty="0"/>
              <a:t>головной модуль.</a:t>
            </a:r>
          </a:p>
          <a:p>
            <a:pPr marL="0" indent="0">
              <a:buNone/>
            </a:pPr>
            <a:r>
              <a:rPr lang="ru-RU" dirty="0"/>
              <a:t>Прочие модули – функциональные компоненты той или иной системы.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C6D28-A9C9-4BEC-935F-F138C70ADB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899" y="1831538"/>
            <a:ext cx="5943600" cy="306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5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7659-4C00-430D-A959-B324AC60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6425"/>
            <a:ext cx="9601200" cy="600748"/>
          </a:xfrm>
        </p:spPr>
        <p:txBody>
          <a:bodyPr/>
          <a:lstStyle/>
          <a:p>
            <a:pPr algn="ctr"/>
            <a:r>
              <a:rPr lang="ru-RU" dirty="0"/>
              <a:t>Технологии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53C98-65EA-4BB6-B279-2105D8AB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8" y="1163685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Технологии использованные в работе: </a:t>
            </a:r>
          </a:p>
          <a:p>
            <a:r>
              <a:rPr lang="en-US" dirty="0" err="1"/>
              <a:t>.Net</a:t>
            </a:r>
            <a:r>
              <a:rPr lang="en-US" dirty="0"/>
              <a:t> core 3 preview</a:t>
            </a:r>
          </a:p>
          <a:p>
            <a:r>
              <a:rPr lang="en-US" dirty="0"/>
              <a:t>SignalR Core preview</a:t>
            </a:r>
          </a:p>
          <a:p>
            <a:r>
              <a:rPr lang="en-US" dirty="0"/>
              <a:t>Entity Framework core preview</a:t>
            </a:r>
          </a:p>
          <a:p>
            <a:r>
              <a:rPr lang="en-US" dirty="0"/>
              <a:t>Server-side Blazor preview</a:t>
            </a:r>
          </a:p>
          <a:p>
            <a:r>
              <a:rPr lang="en-US" dirty="0"/>
              <a:t>Docker </a:t>
            </a:r>
            <a:r>
              <a:rPr lang="ru-RU"/>
              <a:t>и</a:t>
            </a:r>
            <a:r>
              <a:rPr lang="en-US"/>
              <a:t> Kubernetes</a:t>
            </a:r>
            <a:endParaRPr lang="ru-RU" dirty="0"/>
          </a:p>
          <a:p>
            <a:r>
              <a:rPr lang="en-US" dirty="0"/>
              <a:t>ML.NET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B1F38-6462-4C2D-A41D-168C71CCC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06" y="4070881"/>
            <a:ext cx="5098608" cy="2039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FD780-FCA1-4E74-80A3-3E7E0F44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724" y="512244"/>
            <a:ext cx="3656388" cy="3262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C8DB19-9CF5-4A58-BA3F-9EF83955C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93" y="3859868"/>
            <a:ext cx="2461468" cy="24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CD1A-1A34-43CC-9AE8-80635245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38356"/>
            <a:ext cx="9601200" cy="609600"/>
          </a:xfrm>
        </p:spPr>
        <p:txBody>
          <a:bodyPr/>
          <a:lstStyle/>
          <a:p>
            <a:pPr algn="ctr"/>
            <a:r>
              <a:rPr lang="ru-RU" dirty="0"/>
              <a:t>Головной модуль - </a:t>
            </a:r>
            <a:r>
              <a:rPr lang="en-US" dirty="0"/>
              <a:t>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2B38D-AF9E-44D2-9412-3D026C40F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446" y="1107347"/>
            <a:ext cx="4325226" cy="4966282"/>
          </a:xfrm>
        </p:spPr>
        <p:txBody>
          <a:bodyPr/>
          <a:lstStyle/>
          <a:p>
            <a:r>
              <a:rPr lang="ru-RU" dirty="0"/>
              <a:t>Головной модуль – основа всей платформы. </a:t>
            </a:r>
          </a:p>
          <a:p>
            <a:r>
              <a:rPr lang="ru-RU" dirty="0"/>
              <a:t>Соединяет все модули внутри платформы, организуя тем самым неявное общение между модулями.</a:t>
            </a:r>
          </a:p>
          <a:p>
            <a:r>
              <a:rPr lang="ru-RU" dirty="0"/>
              <a:t>Распределяет нагрузку.</a:t>
            </a:r>
          </a:p>
          <a:p>
            <a:pPr marL="45720" indent="0">
              <a:buNone/>
            </a:pP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306AA-C5D0-4B37-8EB3-98B26A40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47" y="1526797"/>
            <a:ext cx="6662427" cy="44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1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A0F2-0974-4428-9C25-8F5474ED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75" y="360726"/>
            <a:ext cx="6070528" cy="494951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Распределение нагрузки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91836-0AFE-4654-B60D-F2A46B6EC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75" y="1560354"/>
            <a:ext cx="4795400" cy="3808601"/>
          </a:xfrm>
        </p:spPr>
        <p:txBody>
          <a:bodyPr/>
          <a:lstStyle/>
          <a:p>
            <a:r>
              <a:rPr lang="ru-RU" dirty="0"/>
              <a:t>Определение подходящих модулей в список.</a:t>
            </a:r>
          </a:p>
          <a:p>
            <a:r>
              <a:rPr lang="ru-RU" dirty="0"/>
              <a:t>Сортировка списка по убыванию очков производительности.</a:t>
            </a:r>
          </a:p>
          <a:p>
            <a:r>
              <a:rPr lang="ru-RU" dirty="0"/>
              <a:t>Обращение к алгоритму приблизительной оценки задач</a:t>
            </a:r>
          </a:p>
          <a:p>
            <a:r>
              <a:rPr lang="ru-RU" dirty="0"/>
              <a:t>Обращение к помощнику.</a:t>
            </a:r>
          </a:p>
          <a:p>
            <a:r>
              <a:rPr lang="ru-RU" dirty="0"/>
              <a:t>Пересортировка списка с учетом загруженности.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AE677-7C28-403F-BDCD-4C1E14C199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66" y="360726"/>
            <a:ext cx="5226342" cy="5830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397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CB25-EF89-495E-8D56-73C41337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38" y="430635"/>
            <a:ext cx="5701018" cy="701879"/>
          </a:xfrm>
        </p:spPr>
        <p:txBody>
          <a:bodyPr/>
          <a:lstStyle/>
          <a:p>
            <a:r>
              <a:rPr lang="ru-RU" dirty="0"/>
              <a:t>Алгоритм оценки задач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F0A1-7058-4031-9439-CD85D9386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097" y="1468072"/>
            <a:ext cx="5331903" cy="433710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dirty="0"/>
              <a:t>Изначально планировалось отсылать программный код на оценку, однако</a:t>
            </a:r>
            <a:r>
              <a:rPr lang="en-US" dirty="0"/>
              <a:t> </a:t>
            </a:r>
            <a:r>
              <a:rPr lang="ru-RU" dirty="0"/>
              <a:t>этого не вышло ввиду: </a:t>
            </a:r>
            <a:endParaRPr lang="en-US" dirty="0"/>
          </a:p>
          <a:p>
            <a:pPr marL="502920" indent="-457200">
              <a:buFont typeface="+mj-lt"/>
              <a:buAutoNum type="arabicPeriod"/>
            </a:pPr>
            <a:r>
              <a:rPr lang="ru-RU" dirty="0"/>
              <a:t>Технического ограничения.</a:t>
            </a:r>
            <a:endParaRPr lang="en-US" dirty="0"/>
          </a:p>
          <a:p>
            <a:pPr marL="502920" lvl="0" indent="-457200">
              <a:buFont typeface="+mj-lt"/>
              <a:buAutoNum type="arabicPeriod"/>
            </a:pPr>
            <a:r>
              <a:rPr lang="ru-RU" dirty="0"/>
              <a:t>Концептуального понимание оценки задач.</a:t>
            </a:r>
            <a:endParaRPr lang="en-US" dirty="0"/>
          </a:p>
          <a:p>
            <a:pPr marL="45720" indent="0">
              <a:buNone/>
            </a:pPr>
            <a:r>
              <a:rPr lang="ru-RU" dirty="0"/>
              <a:t>Отказ от обобщенного контекста позволил оценивать задачи поиска. Учитываются: </a:t>
            </a:r>
          </a:p>
          <a:p>
            <a:r>
              <a:rPr lang="ru-RU" dirty="0"/>
              <a:t>Приблизительная оценка потребляемой памяти сущности результата.</a:t>
            </a:r>
          </a:p>
          <a:p>
            <a:r>
              <a:rPr lang="ru-RU" dirty="0"/>
              <a:t>Поисковое выражение.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B4B010-9DA0-4A91-A608-76544C39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528" y="430635"/>
            <a:ext cx="5017359" cy="561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0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450E-014D-47B4-89F3-A2D06A55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pPr algn="ctr"/>
            <a:r>
              <a:rPr lang="ru-RU" dirty="0"/>
              <a:t>Библиотека соединений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E67AD-AC31-456A-A3B7-5E786FB18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625079"/>
            <a:ext cx="8275580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Библиотека соединения – это общедоступная сборка с базовым набором сервисов</a:t>
            </a:r>
            <a:r>
              <a:rPr lang="en-US" dirty="0"/>
              <a:t>. </a:t>
            </a:r>
            <a:r>
              <a:rPr lang="ru-RU" dirty="0"/>
              <a:t>Включает в себя: </a:t>
            </a:r>
          </a:p>
          <a:p>
            <a:pPr lvl="0"/>
            <a:r>
              <a:rPr lang="ru-RU" dirty="0"/>
              <a:t>Подраздел соединения: </a:t>
            </a:r>
            <a:endParaRPr lang="en-US" dirty="0"/>
          </a:p>
          <a:p>
            <a:pPr lvl="1"/>
            <a:r>
              <a:rPr lang="en-US" dirty="0" err="1"/>
              <a:t>IConnect</a:t>
            </a:r>
            <a:r>
              <a:rPr lang="en-US" dirty="0"/>
              <a:t> – </a:t>
            </a:r>
            <a:r>
              <a:rPr lang="ru-RU" dirty="0"/>
              <a:t>интерфейс соединения.</a:t>
            </a:r>
            <a:endParaRPr lang="en-US" dirty="0"/>
          </a:p>
          <a:p>
            <a:pPr lvl="1"/>
            <a:r>
              <a:rPr lang="en-US" dirty="0" err="1"/>
              <a:t>IConnection</a:t>
            </a:r>
            <a:r>
              <a:rPr lang="en-US" dirty="0"/>
              <a:t> Service – </a:t>
            </a:r>
            <a:r>
              <a:rPr lang="ru-RU" dirty="0"/>
              <a:t>сервис соединения.</a:t>
            </a:r>
            <a:endParaRPr lang="en-US" dirty="0"/>
          </a:p>
          <a:p>
            <a:pPr lvl="0"/>
            <a:r>
              <a:rPr lang="ru-RU" dirty="0"/>
              <a:t>Подраздел обслуживания: </a:t>
            </a:r>
            <a:endParaRPr lang="en-US" dirty="0"/>
          </a:p>
          <a:p>
            <a:pPr lvl="1"/>
            <a:r>
              <a:rPr lang="en-US" dirty="0" err="1"/>
              <a:t>IMachine</a:t>
            </a:r>
            <a:r>
              <a:rPr lang="en-US" dirty="0"/>
              <a:t> Info Collector Service</a:t>
            </a:r>
            <a:r>
              <a:rPr lang="ru-RU" dirty="0"/>
              <a:t> – сервис сбора технической спецификации вычислительной машины.</a:t>
            </a:r>
            <a:endParaRPr lang="en-US" dirty="0"/>
          </a:p>
          <a:p>
            <a:pPr lvl="1"/>
            <a:r>
              <a:rPr lang="en-US" dirty="0" err="1"/>
              <a:t>IBase</a:t>
            </a:r>
            <a:r>
              <a:rPr lang="en-US" dirty="0"/>
              <a:t> Task Handler Service</a:t>
            </a:r>
            <a:r>
              <a:rPr lang="ru-RU" dirty="0"/>
              <a:t> – базовый сервис обработки задач – переопределяется в разрабатываемом модуле.</a:t>
            </a:r>
            <a:endParaRPr lang="en-US" dirty="0"/>
          </a:p>
          <a:p>
            <a:pPr lvl="1"/>
            <a:r>
              <a:rPr lang="en-US" dirty="0" err="1"/>
              <a:t>IType</a:t>
            </a:r>
            <a:r>
              <a:rPr lang="en-US" dirty="0"/>
              <a:t> Evaluate Service – </a:t>
            </a:r>
            <a:r>
              <a:rPr lang="ru-RU" dirty="0"/>
              <a:t>сервис приблизительной оценки сущностей - переопределяется в разрабатываемом модуле.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19DD5-1813-4F53-BD59-EA2BAD89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467" y="1115516"/>
            <a:ext cx="29622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F2E01-801D-4B1C-8551-EB7BA417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94" y="76245"/>
            <a:ext cx="6514750" cy="60400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Общая схема взаимодействия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CA2951-9D3E-47D7-80C6-492912E9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44" y="680252"/>
            <a:ext cx="10389023" cy="54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5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D3856F9-179E-4951-84FC-151B211DCF15}" vid="{B37704A5-4BAF-4A7A-A10D-B8A8B7CC23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C54328-0E3E-40FC-9B9C-E60E585EE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333AA69-F09C-4769-984A-89F3144473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AFC1D2-5B3D-4F0D-B2A2-5006A0EB9B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373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Cambria</vt:lpstr>
      <vt:lpstr>Theme1</vt:lpstr>
      <vt:lpstr>DNET Platform</vt:lpstr>
      <vt:lpstr>Цель и Задачи</vt:lpstr>
      <vt:lpstr>Архитектура платформы</vt:lpstr>
      <vt:lpstr>Технологии</vt:lpstr>
      <vt:lpstr>Головной модуль - HUB</vt:lpstr>
      <vt:lpstr>Распределение нагрузки</vt:lpstr>
      <vt:lpstr>Алгоритм оценки задач</vt:lpstr>
      <vt:lpstr>Библиотека соединений</vt:lpstr>
      <vt:lpstr>Общая схема взаимодействия</vt:lpstr>
      <vt:lpstr>Демонстрация работы</vt:lpstr>
      <vt:lpstr>Демонстрация работы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2019-06-05T02:57:27Z</dcterms:created>
  <dcterms:modified xsi:type="dcterms:W3CDTF">2019-06-20T21:59:43Z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